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28"/>
  </p:notesMasterIdLst>
  <p:handoutMasterIdLst>
    <p:handoutMasterId r:id="rId29"/>
  </p:handoutMasterIdLst>
  <p:sldIdLst>
    <p:sldId id="299" r:id="rId2"/>
    <p:sldId id="325" r:id="rId3"/>
    <p:sldId id="350" r:id="rId4"/>
    <p:sldId id="300" r:id="rId5"/>
    <p:sldId id="266" r:id="rId6"/>
    <p:sldId id="430" r:id="rId7"/>
    <p:sldId id="412" r:id="rId8"/>
    <p:sldId id="431" r:id="rId9"/>
    <p:sldId id="367" r:id="rId10"/>
    <p:sldId id="394" r:id="rId11"/>
    <p:sldId id="413" r:id="rId12"/>
    <p:sldId id="432" r:id="rId13"/>
    <p:sldId id="414" r:id="rId14"/>
    <p:sldId id="433" r:id="rId15"/>
    <p:sldId id="415" r:id="rId16"/>
    <p:sldId id="417" r:id="rId17"/>
    <p:sldId id="434" r:id="rId18"/>
    <p:sldId id="418" r:id="rId19"/>
    <p:sldId id="435" r:id="rId20"/>
    <p:sldId id="419" r:id="rId21"/>
    <p:sldId id="420" r:id="rId22"/>
    <p:sldId id="421" r:id="rId23"/>
    <p:sldId id="422" r:id="rId24"/>
    <p:sldId id="321" r:id="rId25"/>
    <p:sldId id="339" r:id="rId26"/>
    <p:sldId id="42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son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9933"/>
    <a:srgbClr val="FFCC00"/>
    <a:srgbClr val="FFCC66"/>
    <a:srgbClr val="FFFF99"/>
    <a:srgbClr val="0099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110" autoAdjust="0"/>
    <p:restoredTop sz="94575" autoAdjust="0"/>
  </p:normalViewPr>
  <p:slideViewPr>
    <p:cSldViewPr>
      <p:cViewPr>
        <p:scale>
          <a:sx n="75" d="100"/>
          <a:sy n="75" d="100"/>
        </p:scale>
        <p:origin x="-49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429BD-1133-42FE-93F1-23729BF5E9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CD0AB61-4F84-4EF4-A06E-CB18CE7E7D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BFB547-E703-4BEB-9744-C3B15C6538EE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699D-837F-4A61-B534-54F56031EB4C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699D-837F-4A61-B534-54F56031EB4C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rgbClr val="33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sp>
        <p:nvSpPr>
          <p:cNvPr id="70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06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4B6C512A-4FF9-4409-89D4-BD2BA896FF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8292F-5660-4066-94DC-8461C13AFF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409E9-5D2F-4E81-8081-C3E40BA0D2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8BF58-7975-44C6-A4CC-482CE335F7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57B5-0756-4F1C-8CE0-A38FD7FF26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2D2E8-7562-41BB-8E9A-3C48F42FD3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EBBC7-2F9B-4A77-B360-D7E7E2C5C2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5B63C-D157-4F5A-858D-9224C3AEDD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523DE-DCFD-4422-A8A5-8EBB08FF8F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8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9" name="Text Box 21"/>
          <p:cNvSpPr txBox="1">
            <a:spLocks noChangeArrowheads="1"/>
          </p:cNvSpPr>
          <p:nvPr userDrawn="1"/>
        </p:nvSpPr>
        <p:spPr bwMode="auto">
          <a:xfrm>
            <a:off x="-3175" y="3276600"/>
            <a:ext cx="4921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Lesson 1</a:t>
            </a:r>
          </a:p>
        </p:txBody>
      </p:sp>
      <p:sp>
        <p:nvSpPr>
          <p:cNvPr id="10" name="Footer Placeholder 3"/>
          <p:cNvSpPr txBox="1">
            <a:spLocks/>
          </p:cNvSpPr>
          <p:nvPr userDrawn="1"/>
        </p:nvSpPr>
        <p:spPr bwMode="auto">
          <a:xfrm>
            <a:off x="1676400" y="6230938"/>
            <a:ext cx="716438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US" b="1" dirty="0">
                <a:latin typeface="Arial" pitchFamily="34" charset="0"/>
              </a:rPr>
              <a:t>CLB: MS Office 2007 Companion</a:t>
            </a: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914400" y="64008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b="1" dirty="0">
                <a:latin typeface="Arial" pitchFamily="34" charset="0"/>
              </a:rPr>
              <a:t>Campbell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A629-524D-4295-9D5C-D74AF03A12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F5104-BB51-498E-AC05-D5305DC00A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9D123-D2E2-440F-A703-111A7DAB71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96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103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96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 userDrawn="1"/>
        </p:nvSpPr>
        <p:spPr bwMode="auto">
          <a:xfrm>
            <a:off x="152447" y="2895600"/>
            <a:ext cx="49244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baseline="0" dirty="0" smtClean="0"/>
              <a:t>Excel </a:t>
            </a:r>
            <a:r>
              <a:rPr lang="en-US" sz="2000" b="1" dirty="0" smtClean="0"/>
              <a:t>Lesson </a:t>
            </a:r>
            <a:r>
              <a:rPr lang="en-US" sz="2000" b="1" dirty="0" smtClean="0"/>
              <a:t>6</a:t>
            </a:r>
            <a:endParaRPr lang="en-US" sz="2000" b="1" dirty="0"/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838200" y="6324600"/>
            <a:ext cx="304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 smtClean="0"/>
              <a:t>Pasewark &amp; Pasewark</a:t>
            </a:r>
            <a:endParaRPr lang="en-US" sz="2000" b="1" dirty="0"/>
          </a:p>
        </p:txBody>
      </p:sp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4724400" y="6324600"/>
            <a:ext cx="426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8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Microsoft Office 2010 Introductory </a:t>
            </a:r>
            <a:endParaRPr lang="en-US" sz="2000" b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887C4785-737E-47A6-A3E0-BD606DACAF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83" r:id="rId7"/>
    <p:sldLayoutId id="2147483676" r:id="rId8"/>
    <p:sldLayoutId id="2147483675" r:id="rId9"/>
    <p:sldLayoutId id="2147483674" r:id="rId10"/>
    <p:sldLayoutId id="2147483673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1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A4F936E-69BF-43F9-9510-9E079A8CE8F4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638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400" dirty="0" smtClean="0"/>
              <a:t>Excel Lesson 6</a:t>
            </a:r>
            <a:br>
              <a:rPr lang="en-US" sz="3400" dirty="0" smtClean="0"/>
            </a:br>
            <a:r>
              <a:rPr lang="en-US" sz="3200" dirty="0" smtClean="0"/>
              <a:t>Enhancing a Worksheet</a:t>
            </a:r>
            <a:endParaRPr lang="en-US" sz="34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241800" cy="1822450"/>
          </a:xfrm>
        </p:spPr>
        <p:txBody>
          <a:bodyPr/>
          <a:lstStyle/>
          <a:p>
            <a:pPr eaLnBrk="1" hangingPunct="1"/>
            <a:r>
              <a:rPr lang="en-US" b="1" dirty="0" smtClean="0"/>
              <a:t>Microsoft Office 2010 Introductory</a:t>
            </a:r>
            <a:endParaRPr lang="en-US" dirty="0" smtClean="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09600" y="6248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dirty="0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685800" y="6324600"/>
            <a:ext cx="304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 dirty="0" smtClean="0"/>
              <a:t>Pasewark &amp; Pasewark</a:t>
            </a:r>
            <a:endParaRPr 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Hiding Columns and Rows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Hiding a row or column temporarily removes it from view. </a:t>
            </a:r>
          </a:p>
          <a:p>
            <a:r>
              <a:rPr lang="en-US" dirty="0" smtClean="0"/>
              <a:t>Hiding rows and columns enables you to use the same worksheet to view different data.</a:t>
            </a:r>
          </a:p>
          <a:p>
            <a:r>
              <a:rPr lang="en-US" dirty="0" smtClean="0"/>
              <a:t>To hide data, select the rows or columns you want to hide, and then right-click the selection. On the shortcut menu that appears, click Hide.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Adding a Shape to a Worksheet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Shapes</a:t>
            </a:r>
            <a:r>
              <a:rPr lang="en-US" dirty="0" smtClean="0"/>
              <a:t>, such as rectangles, circles, and arrows can help make a worksheet more informative.</a:t>
            </a:r>
          </a:p>
          <a:p>
            <a:r>
              <a:rPr lang="en-US" dirty="0" smtClean="0"/>
              <a:t>To open the Shapes gallery, click the Insert tab on the Ribbon, and then click the Shapes button. </a:t>
            </a:r>
          </a:p>
          <a:p>
            <a:r>
              <a:rPr lang="en-US" dirty="0" smtClean="0"/>
              <a:t>Shapes are inserted in the worksheet as objects. An </a:t>
            </a:r>
            <a:r>
              <a:rPr lang="en-US" b="1" dirty="0" smtClean="0"/>
              <a:t>object </a:t>
            </a:r>
            <a:r>
              <a:rPr lang="en-US" dirty="0" smtClean="0"/>
              <a:t>is anything that appears on the screen that you can select and work with as a whole.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Shape to a Worksheet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Shapes gallery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362200"/>
            <a:ext cx="1819275" cy="394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Adding a SmartArt Graphic to a Worksheet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/>
          </a:bodyPr>
          <a:lstStyle/>
          <a:p>
            <a:r>
              <a:rPr lang="en-US" b="1" dirty="0" smtClean="0"/>
              <a:t>SmartArt graphics </a:t>
            </a:r>
            <a:r>
              <a:rPr lang="en-US" dirty="0" smtClean="0"/>
              <a:t>enhance worksheets by providing a visual representation of information and ideas. </a:t>
            </a:r>
          </a:p>
          <a:p>
            <a:r>
              <a:rPr lang="en-US" dirty="0" smtClean="0"/>
              <a:t>To insert a SmartArt graphic, click the SmartArt button in the Illustrations group on the Insert tab.</a:t>
            </a:r>
          </a:p>
          <a:p>
            <a:r>
              <a:rPr lang="en-US" dirty="0" smtClean="0"/>
              <a:t>When the SmartArt graphic is selected, SmartArt Tools appear on the Ribbon.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SmartArt Graphic to a Worksheet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Choose a SmartArt Graphic dialog box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0"/>
            <a:ext cx="7620000" cy="2946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Adding a Picture to a Worksheet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picture </a:t>
            </a:r>
            <a:r>
              <a:rPr lang="en-US" dirty="0" smtClean="0"/>
              <a:t>is a digital photograph or other image file. </a:t>
            </a:r>
          </a:p>
          <a:p>
            <a:r>
              <a:rPr lang="en-US" dirty="0" smtClean="0"/>
              <a:t>You can insert a picture in a worksheet by using a picture file, by using the Clip Art task pane, or from Office.com.</a:t>
            </a:r>
          </a:p>
          <a:p>
            <a:r>
              <a:rPr lang="en-US" dirty="0" smtClean="0"/>
              <a:t>A picture is inserted in the workbook as an object. As with shapes, you can move, resize, or format the picture to fit your needs.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 Screenshot or Screen Clipping to a Worksheet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screenshot</a:t>
            </a:r>
            <a:r>
              <a:rPr lang="en-US" dirty="0" smtClean="0"/>
              <a:t> is a picture of all or part of something you see on your monitor. </a:t>
            </a:r>
          </a:p>
          <a:p>
            <a:r>
              <a:rPr lang="en-US" dirty="0" smtClean="0"/>
              <a:t>When you take a screenshot, you can include everything visible on your monitor or a </a:t>
            </a:r>
            <a:r>
              <a:rPr lang="en-US" b="1" dirty="0" smtClean="0"/>
              <a:t>screen clipping</a:t>
            </a:r>
            <a:r>
              <a:rPr lang="en-US" dirty="0" smtClean="0"/>
              <a:t>, which is the area you choose to include.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Adding a Screenshot or Screen Clipping to a Worksheet (continued)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Screen clipping inserted in the worksheet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895600"/>
            <a:ext cx="4712119" cy="335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Template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/>
          </a:bodyPr>
          <a:lstStyle/>
          <a:p>
            <a:r>
              <a:rPr lang="en-US" b="1" dirty="0" smtClean="0"/>
              <a:t>Templates</a:t>
            </a:r>
            <a:r>
              <a:rPr lang="en-US" dirty="0" smtClean="0"/>
              <a:t> are predesigned workbook files that you can use as the basis or model for new workbooks. </a:t>
            </a:r>
          </a:p>
          <a:p>
            <a:r>
              <a:rPr lang="en-US" dirty="0" smtClean="0"/>
              <a:t>The template includes all the parts of a workbook that will not change, such as text labels, formulas, and formatting. </a:t>
            </a:r>
          </a:p>
          <a:p>
            <a:r>
              <a:rPr lang="en-US" dirty="0" smtClean="0"/>
              <a:t>Excel includes a variety of templates, which you access from the New tab in Backstage view.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Template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New tab in Backstage view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895600"/>
            <a:ext cx="6553200" cy="329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69EB59-9793-4B47-8BE4-4A8B6681B855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1B3FC7-AE07-49A7-8866-40A3DCAD554D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ED19086-1667-4B58-8A85-0400463DC0CE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Sort and filter data in a worksheet.</a:t>
            </a:r>
          </a:p>
          <a:p>
            <a:r>
              <a:rPr lang="en-US" dirty="0" smtClean="0"/>
              <a:t>Apply conditional formatting to highlight data.</a:t>
            </a:r>
          </a:p>
          <a:p>
            <a:r>
              <a:rPr lang="en-US" dirty="0" smtClean="0"/>
              <a:t>Hide worksheet columns and rows.</a:t>
            </a:r>
          </a:p>
          <a:p>
            <a:r>
              <a:rPr lang="en-US" dirty="0" smtClean="0"/>
              <a:t>Insert a shape, SmartArt graphic, picture, and screenshot in a worksheet.</a:t>
            </a:r>
          </a:p>
          <a:p>
            <a:r>
              <a:rPr lang="en-US" dirty="0" smtClean="0"/>
              <a:t>Use a template to create a new workbook.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20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Inserting a Hyperlink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hyperlink </a:t>
            </a:r>
            <a:r>
              <a:rPr lang="en-US" dirty="0" smtClean="0"/>
              <a:t>is a reference that opens a Web page, a file, a specific location in the current workbook, a new document, or an e-mail address when you click it. </a:t>
            </a:r>
          </a:p>
          <a:p>
            <a:r>
              <a:rPr lang="en-US" dirty="0" smtClean="0"/>
              <a:t>To create or edit a hyperlink, you use the Hyperlink button on the Insert tab of the Ribbon.</a:t>
            </a:r>
          </a:p>
          <a:p>
            <a:r>
              <a:rPr lang="en-US" dirty="0" smtClean="0"/>
              <a:t>To use the hyperlink, click the cell or object.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a Workbook in a Different Format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129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Excel workbooks can be saved in different file formats so that they can be opened in other programs.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581400"/>
            <a:ext cx="7162800" cy="2774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22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22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Comments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comment</a:t>
            </a:r>
            <a:r>
              <a:rPr lang="en-US" dirty="0" smtClean="0"/>
              <a:t> is a note attached to a cell that you can use to explain or identify information contained in the cell. </a:t>
            </a:r>
          </a:p>
          <a:p>
            <a:r>
              <a:rPr lang="en-US" dirty="0" smtClean="0"/>
              <a:t>All of the comments tools are located on the Review tab of the Ribbon.</a:t>
            </a:r>
          </a:p>
          <a:p>
            <a:r>
              <a:rPr lang="en-US" dirty="0" smtClean="0"/>
              <a:t>To edit a comment, click the cell that contains the comment. Then click the Edit Comment button on the Review tab.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22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23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Research Task Pane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The </a:t>
            </a:r>
            <a:r>
              <a:rPr lang="en-US" sz="2600" b="1" dirty="0" smtClean="0"/>
              <a:t>Research task pane </a:t>
            </a:r>
            <a:r>
              <a:rPr lang="en-US" sz="2600" dirty="0" smtClean="0"/>
              <a:t>provides access to information typically found in references such as dictionaries and encyclopedias.</a:t>
            </a:r>
          </a:p>
          <a:p>
            <a:r>
              <a:rPr lang="en-US" sz="2600" dirty="0" smtClean="0"/>
              <a:t>In Excel, the Research task pane also provides numerical data typically used in a worksheet, such as statistics or corporate financial data.</a:t>
            </a:r>
          </a:p>
          <a:p>
            <a:r>
              <a:rPr lang="en-US" sz="2600" dirty="0" smtClean="0"/>
              <a:t>To open the Research task pane, click the Review tab on the Ribbon, and then, in the Proofing group, click the Research button. 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23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347838-409C-4CC9-B7EB-11B29370A80F}" type="slidenum">
              <a:rPr lang="en-US" smtClean="0"/>
              <a:pPr/>
              <a:t>24</a:t>
            </a:fld>
            <a:endParaRPr lang="en-US" dirty="0" smtClean="0"/>
          </a:p>
        </p:txBody>
      </p:sp>
      <p:sp>
        <p:nvSpPr>
          <p:cNvPr id="4505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B6EBE8-77DC-44A2-9AA0-4BD6268A5E52}" type="slidenum">
              <a:rPr lang="en-US" sz="2600" b="1">
                <a:solidFill>
                  <a:schemeClr val="bg1"/>
                </a:solidFill>
              </a:rPr>
              <a:pPr/>
              <a:t>24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450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</a:p>
        </p:txBody>
      </p:sp>
      <p:sp>
        <p:nvSpPr>
          <p:cNvPr id="45060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848600" cy="4114799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n-US" sz="2400" dirty="0" smtClean="0"/>
              <a:t>In this lesson, you learned:</a:t>
            </a:r>
          </a:p>
          <a:p>
            <a:r>
              <a:rPr lang="en-US" sz="2400" dirty="0" smtClean="0"/>
              <a:t>Sorting rearranges worksheet data in ascending or descending alphabetical, numerical, or chronological order. Filtering displays a subset of data in a worksheet that meets specific criteria. </a:t>
            </a:r>
          </a:p>
          <a:p>
            <a:r>
              <a:rPr lang="en-US" sz="2400" dirty="0" smtClean="0"/>
              <a:t>Conditional formatting formats worksheet data by changing the appearance of cells that meet a specified condition, such as a comparison or rank.</a:t>
            </a:r>
          </a:p>
          <a:p>
            <a:endParaRPr lang="en-US" sz="2400" dirty="0" smtClean="0"/>
          </a:p>
        </p:txBody>
      </p:sp>
      <p:sp>
        <p:nvSpPr>
          <p:cNvPr id="4506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161F166-B890-4A99-AAC8-00D1071B0725}" type="slidenum">
              <a:rPr lang="en-US" sz="2600" b="1">
                <a:solidFill>
                  <a:schemeClr val="bg1"/>
                </a:solidFill>
              </a:rPr>
              <a:pPr/>
              <a:t>24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C3746C-8506-46DB-8D77-E54FE36FC55F}" type="slidenum">
              <a:rPr lang="en-US" smtClean="0"/>
              <a:pPr/>
              <a:t>25</a:t>
            </a:fld>
            <a:endParaRPr lang="en-US" dirty="0" smtClean="0"/>
          </a:p>
        </p:txBody>
      </p:sp>
      <p:sp>
        <p:nvSpPr>
          <p:cNvPr id="460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E1D06E5-1A4D-4E7D-8945-DFF507080BC2}" type="slidenum">
              <a:rPr lang="en-US" sz="2600" b="1">
                <a:solidFill>
                  <a:schemeClr val="bg1"/>
                </a:solidFill>
              </a:rPr>
              <a:pPr/>
              <a:t>25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 (continued)</a:t>
            </a:r>
          </a:p>
        </p:txBody>
      </p:sp>
      <p:sp>
        <p:nvSpPr>
          <p:cNvPr id="46084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8153400" cy="3724275"/>
          </a:xfrm>
        </p:spPr>
        <p:txBody>
          <a:bodyPr/>
          <a:lstStyle/>
          <a:p>
            <a:r>
              <a:rPr lang="en-US" sz="2400" dirty="0" smtClean="0"/>
              <a:t>Hiding rows and/or columns lets you use the same worksheet to view different data. You can unhide the hidden rows and columns at any time. </a:t>
            </a:r>
          </a:p>
          <a:p>
            <a:r>
              <a:rPr lang="en-US" sz="2400" dirty="0" smtClean="0"/>
              <a:t>Shapes, such as rectangles, circles, arrows, lines, flowchart symbols, and callouts, can help make a worksheet more informative. Excel has a gallery of shapes you can insert. </a:t>
            </a:r>
          </a:p>
        </p:txBody>
      </p:sp>
      <p:sp>
        <p:nvSpPr>
          <p:cNvPr id="4608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B21E974-40B4-49EB-8863-AC9E50041896}" type="slidenum">
              <a:rPr lang="en-US" sz="2600" b="1">
                <a:solidFill>
                  <a:schemeClr val="bg1"/>
                </a:solidFill>
              </a:rPr>
              <a:pPr/>
              <a:t>25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C3746C-8506-46DB-8D77-E54FE36FC55F}" type="slidenum">
              <a:rPr lang="en-US" smtClean="0"/>
              <a:pPr/>
              <a:t>26</a:t>
            </a:fld>
            <a:endParaRPr lang="en-US" dirty="0" smtClean="0"/>
          </a:p>
        </p:txBody>
      </p:sp>
      <p:sp>
        <p:nvSpPr>
          <p:cNvPr id="460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E1D06E5-1A4D-4E7D-8945-DFF507080BC2}" type="slidenum">
              <a:rPr lang="en-US" sz="2600" b="1">
                <a:solidFill>
                  <a:schemeClr val="bg1"/>
                </a:solidFill>
              </a:rPr>
              <a:pPr/>
              <a:t>26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 (continued)</a:t>
            </a:r>
          </a:p>
        </p:txBody>
      </p:sp>
      <p:sp>
        <p:nvSpPr>
          <p:cNvPr id="46084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8153400" cy="3724275"/>
          </a:xfrm>
        </p:spPr>
        <p:txBody>
          <a:bodyPr/>
          <a:lstStyle/>
          <a:p>
            <a:r>
              <a:rPr lang="en-US" sz="2400" dirty="0" smtClean="0"/>
              <a:t>SmartArt graphics enhance worksheets by providing visual representations of information and ideas. Excel has a variety of SmartArt graphics you can use and customize.</a:t>
            </a:r>
          </a:p>
        </p:txBody>
      </p:sp>
      <p:sp>
        <p:nvSpPr>
          <p:cNvPr id="4608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B21E974-40B4-49EB-8863-AC9E50041896}" type="slidenum">
              <a:rPr lang="en-US" sz="2600" b="1">
                <a:solidFill>
                  <a:schemeClr val="bg1"/>
                </a:solidFill>
              </a:rPr>
              <a:pPr/>
              <a:t>26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69EB59-9793-4B47-8BE4-4A8B6681B855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1B3FC7-AE07-49A7-8866-40A3DCAD554D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ED19086-1667-4B58-8A85-0400463DC0CE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 (continued)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a hyperlink in a worksheet.</a:t>
            </a:r>
          </a:p>
          <a:p>
            <a:r>
              <a:rPr lang="en-US" dirty="0" smtClean="0"/>
              <a:t>Save a workbook in a different file format.</a:t>
            </a:r>
          </a:p>
          <a:p>
            <a:r>
              <a:rPr lang="en-US" dirty="0" smtClean="0"/>
              <a:t>Insert, edit, and delete comments in a worksheet.</a:t>
            </a:r>
          </a:p>
          <a:p>
            <a:r>
              <a:rPr lang="en-US" dirty="0" smtClean="0"/>
              <a:t>Use the Research task pane.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A9ED91-E44E-43B6-83E5-9CBE21A193A1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04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5E4295C-6A7A-4F8A-900C-5083E3DEE8A0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3" name="Slide Number Placeholder 6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210148C-BE59-462F-9197-79A8B0853633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Vocabulary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810000" cy="3886200"/>
          </a:xfrm>
        </p:spPr>
        <p:txBody>
          <a:bodyPr/>
          <a:lstStyle/>
          <a:p>
            <a:r>
              <a:rPr lang="en-US" sz="2400" dirty="0" smtClean="0"/>
              <a:t>ascending sort</a:t>
            </a:r>
          </a:p>
          <a:p>
            <a:r>
              <a:rPr lang="en-US" sz="2400" dirty="0" smtClean="0"/>
              <a:t>comment</a:t>
            </a:r>
          </a:p>
          <a:p>
            <a:r>
              <a:rPr lang="en-US" sz="2400" dirty="0" smtClean="0"/>
              <a:t>conditional formatting</a:t>
            </a:r>
          </a:p>
          <a:p>
            <a:r>
              <a:rPr lang="en-US" sz="2400" dirty="0" smtClean="0"/>
              <a:t>descending sort</a:t>
            </a:r>
          </a:p>
          <a:p>
            <a:r>
              <a:rPr lang="en-US" sz="2400" dirty="0" smtClean="0"/>
              <a:t>filter</a:t>
            </a:r>
          </a:p>
          <a:p>
            <a:r>
              <a:rPr lang="en-US" sz="2400" dirty="0" smtClean="0"/>
              <a:t>filter arrow</a:t>
            </a:r>
          </a:p>
          <a:p>
            <a:r>
              <a:rPr lang="en-US" sz="2400" dirty="0" smtClean="0"/>
              <a:t>hyperlink</a:t>
            </a:r>
          </a:p>
          <a:p>
            <a:r>
              <a:rPr lang="en-US" sz="2400" dirty="0" smtClean="0"/>
              <a:t>object</a:t>
            </a:r>
          </a:p>
        </p:txBody>
      </p:sp>
      <p:sp>
        <p:nvSpPr>
          <p:cNvPr id="2048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599" y="2362200"/>
            <a:ext cx="3730625" cy="3962400"/>
          </a:xfrm>
        </p:spPr>
        <p:txBody>
          <a:bodyPr/>
          <a:lstStyle/>
          <a:p>
            <a:r>
              <a:rPr lang="en-US" sz="2400" dirty="0" smtClean="0"/>
              <a:t>picture</a:t>
            </a:r>
          </a:p>
          <a:p>
            <a:r>
              <a:rPr lang="en-US" sz="2400" dirty="0" smtClean="0"/>
              <a:t>Research task pane</a:t>
            </a:r>
          </a:p>
          <a:p>
            <a:r>
              <a:rPr lang="en-US" sz="2400" dirty="0" smtClean="0"/>
              <a:t>screen clipping</a:t>
            </a:r>
          </a:p>
          <a:p>
            <a:r>
              <a:rPr lang="en-US" sz="2400" dirty="0" smtClean="0"/>
              <a:t>screenshot</a:t>
            </a:r>
          </a:p>
          <a:p>
            <a:r>
              <a:rPr lang="en-US" sz="2400" dirty="0" smtClean="0"/>
              <a:t>shape</a:t>
            </a:r>
          </a:p>
          <a:p>
            <a:r>
              <a:rPr lang="en-US" sz="2400" dirty="0" smtClean="0"/>
              <a:t>SmartArt graphic</a:t>
            </a:r>
          </a:p>
          <a:p>
            <a:r>
              <a:rPr lang="en-US" sz="2400" dirty="0" smtClean="0"/>
              <a:t>sort</a:t>
            </a:r>
          </a:p>
          <a:p>
            <a:r>
              <a:rPr lang="en-US" sz="2400" dirty="0" smtClean="0"/>
              <a:t>template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Sorting Data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39624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Sorting </a:t>
            </a:r>
            <a:r>
              <a:rPr lang="en-US" dirty="0" smtClean="0"/>
              <a:t>rearranges data in a more meaningful order.</a:t>
            </a:r>
          </a:p>
          <a:p>
            <a:r>
              <a:rPr lang="en-US" dirty="0" smtClean="0"/>
              <a:t>In an </a:t>
            </a:r>
            <a:r>
              <a:rPr lang="en-US" b="1" dirty="0" smtClean="0"/>
              <a:t>ascending sort, </a:t>
            </a:r>
            <a:r>
              <a:rPr lang="en-US" dirty="0" smtClean="0"/>
              <a:t>data with letters is arranged in alphabetical order (A to Z), numbers are arranged from smallest to largest. The reverse order occurs in a </a:t>
            </a:r>
            <a:r>
              <a:rPr lang="en-US" b="1" dirty="0" smtClean="0"/>
              <a:t>descending sort.</a:t>
            </a:r>
          </a:p>
          <a:p>
            <a:r>
              <a:rPr lang="en-US" dirty="0" smtClean="0"/>
              <a:t>You can sort by more than one column of data.</a:t>
            </a:r>
          </a:p>
        </p:txBody>
      </p:sp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 Data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 dialog box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200400"/>
            <a:ext cx="77820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Filtering Data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4495800"/>
          </a:xfrm>
        </p:spPr>
        <p:txBody>
          <a:bodyPr>
            <a:normAutofit/>
          </a:bodyPr>
          <a:lstStyle/>
          <a:p>
            <a:r>
              <a:rPr lang="en-US" b="1" dirty="0" smtClean="0"/>
              <a:t>Filtering </a:t>
            </a:r>
            <a:r>
              <a:rPr lang="en-US" dirty="0" smtClean="0"/>
              <a:t>displays a subset of data that meets certain criteria. You can filter by value, by criteria, or by color. </a:t>
            </a:r>
          </a:p>
          <a:p>
            <a:r>
              <a:rPr lang="en-US" dirty="0" smtClean="0"/>
              <a:t>On the Data tab of the Ribbon, click the Filter button. </a:t>
            </a:r>
            <a:r>
              <a:rPr lang="en-US" b="1" dirty="0" smtClean="0"/>
              <a:t>Filter arrows </a:t>
            </a:r>
            <a:r>
              <a:rPr lang="en-US" dirty="0" smtClean="0"/>
              <a:t>appear in the lower-right corners of the cells with column labels. When you click a filter arrow, the AutoFilter menu for that column appears.</a:t>
            </a:r>
          </a:p>
        </p:txBody>
      </p:sp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Filtering Data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AutoFilter menu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895600"/>
            <a:ext cx="7086600" cy="323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Applying Conditional Formatting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3962400"/>
          </a:xfrm>
        </p:spPr>
        <p:txBody>
          <a:bodyPr>
            <a:normAutofit/>
          </a:bodyPr>
          <a:lstStyle/>
          <a:p>
            <a:r>
              <a:rPr lang="en-US" b="1" dirty="0" smtClean="0"/>
              <a:t>Conditional formatting </a:t>
            </a:r>
            <a:r>
              <a:rPr lang="en-US" dirty="0" smtClean="0"/>
              <a:t>changes the appearance of cells that meet a specified condition. </a:t>
            </a:r>
          </a:p>
          <a:p>
            <a:r>
              <a:rPr lang="en-US" dirty="0" smtClean="0"/>
              <a:t>The Highlight Cells Rules format cells based on comparison operators such as greater than, less than, between, and equal to. </a:t>
            </a:r>
          </a:p>
          <a:p>
            <a:r>
              <a:rPr lang="en-US" dirty="0" smtClean="0"/>
              <a:t>The Top/Bottom Rules format cells based on their rank, such as the top 10 items.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Pasewark Office 2010 Intro">
      <a:dk1>
        <a:srgbClr val="003366"/>
      </a:dk1>
      <a:lt1>
        <a:srgbClr val="FFFFFF"/>
      </a:lt1>
      <a:dk2>
        <a:srgbClr val="006060"/>
      </a:dk2>
      <a:lt2>
        <a:srgbClr val="666699"/>
      </a:lt2>
      <a:accent1>
        <a:srgbClr val="006060"/>
      </a:accent1>
      <a:accent2>
        <a:srgbClr val="339933"/>
      </a:accent2>
      <a:accent3>
        <a:srgbClr val="FFFFFF"/>
      </a:accent3>
      <a:accent4>
        <a:srgbClr val="009900"/>
      </a:accent4>
      <a:accent5>
        <a:srgbClr val="AACACA"/>
      </a:accent5>
      <a:accent6>
        <a:srgbClr val="009900"/>
      </a:accent6>
      <a:hlink>
        <a:srgbClr val="2B92FF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9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9999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ACACA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0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9999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ACACA"/>
        </a:accent5>
        <a:accent6>
          <a:srgbClr val="8AB98A"/>
        </a:accent6>
        <a:hlink>
          <a:srgbClr val="00CC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0099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008A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2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0099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008A8A"/>
        </a:accent6>
        <a:hlink>
          <a:srgbClr val="00CC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sewark Office 2010 Intro">
    <a:dk1>
      <a:srgbClr val="003366"/>
    </a:dk1>
    <a:lt1>
      <a:srgbClr val="FFFFFF"/>
    </a:lt1>
    <a:dk2>
      <a:srgbClr val="006060"/>
    </a:dk2>
    <a:lt2>
      <a:srgbClr val="666699"/>
    </a:lt2>
    <a:accent1>
      <a:srgbClr val="006060"/>
    </a:accent1>
    <a:accent2>
      <a:srgbClr val="339933"/>
    </a:accent2>
    <a:accent3>
      <a:srgbClr val="FFFFFF"/>
    </a:accent3>
    <a:accent4>
      <a:srgbClr val="009900"/>
    </a:accent4>
    <a:accent5>
      <a:srgbClr val="AACACA"/>
    </a:accent5>
    <a:accent6>
      <a:srgbClr val="009900"/>
    </a:accent6>
    <a:hlink>
      <a:srgbClr val="2B92FF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6781</TotalTime>
  <Words>1222</Words>
  <Application>Microsoft Office PowerPoint</Application>
  <PresentationFormat>On-screen Show (4:3)</PresentationFormat>
  <Paragraphs>177</Paragraphs>
  <Slides>26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Capsules</vt:lpstr>
      <vt:lpstr>Excel Lesson 6 Enhancing a Worksheet</vt:lpstr>
      <vt:lpstr>Objectives</vt:lpstr>
      <vt:lpstr>Objectives (continued)</vt:lpstr>
      <vt:lpstr>Vocabulary</vt:lpstr>
      <vt:lpstr>Sorting Data</vt:lpstr>
      <vt:lpstr>Sorting Data (continued)</vt:lpstr>
      <vt:lpstr>Filtering Data</vt:lpstr>
      <vt:lpstr>Filtering Data (continued)</vt:lpstr>
      <vt:lpstr>Applying Conditional Formatting</vt:lpstr>
      <vt:lpstr>Hiding Columns and Rows</vt:lpstr>
      <vt:lpstr>Adding a Shape to a Worksheet</vt:lpstr>
      <vt:lpstr>Adding a Shape to a Worksheet (continued)</vt:lpstr>
      <vt:lpstr>Adding a SmartArt Graphic to a Worksheet</vt:lpstr>
      <vt:lpstr>Adding a SmartArt Graphic to a Worksheet (continued)</vt:lpstr>
      <vt:lpstr>Adding a Picture to a Worksheet</vt:lpstr>
      <vt:lpstr>Adding a Screenshot or Screen Clipping to a Worksheet</vt:lpstr>
      <vt:lpstr>Adding a Screenshot or Screen Clipping to a Worksheet (continued)</vt:lpstr>
      <vt:lpstr>Using a Template</vt:lpstr>
      <vt:lpstr>Using a Template (continued)</vt:lpstr>
      <vt:lpstr>Inserting a Hyperlink</vt:lpstr>
      <vt:lpstr>Saving a Workbook in a Different Format</vt:lpstr>
      <vt:lpstr>Working with Comments</vt:lpstr>
      <vt:lpstr>Using the Research Task Pane</vt:lpstr>
      <vt:lpstr>Summary</vt:lpstr>
      <vt:lpstr>Summary (continued)</vt:lpstr>
      <vt:lpstr>Summary (continued)</vt:lpstr>
    </vt:vector>
  </TitlesOfParts>
  <Company>Course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Lesson 6 Enhancing a Worksheet</dc:title>
  <dc:creator/>
  <cp:lastModifiedBy>Amanda Lyons</cp:lastModifiedBy>
  <cp:revision>236</cp:revision>
  <dcterms:created xsi:type="dcterms:W3CDTF">2001-06-11T01:47:29Z</dcterms:created>
  <dcterms:modified xsi:type="dcterms:W3CDTF">2010-08-12T20:43:37Z</dcterms:modified>
</cp:coreProperties>
</file>